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"/>
  </p:notesMasterIdLst>
  <p:sldIdLst>
    <p:sldId id="264" r:id="rId2"/>
    <p:sldId id="257" r:id="rId3"/>
    <p:sldId id="266" r:id="rId4"/>
    <p:sldId id="268" r:id="rId5"/>
    <p:sldId id="265" r:id="rId6"/>
    <p:sldId id="26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Rg st="1" end="8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2D96F-3CAD-42A1-9EB0-97BF46101DA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9CBF4-1738-4743-8FF9-8A0FB80BDE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85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CBF4-1738-4743-8FF9-8A0FB80BDEA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339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9CBF4-1738-4743-8FF9-8A0FB80BDEA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30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5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3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943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1445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36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032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561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68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3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97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49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2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2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0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58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13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9B2477C-EAC0-4B6D-8AC3-BC36E624D238}" type="datetimeFigureOut">
              <a:rPr lang="zh-CN" altLang="en-US" smtClean="0"/>
              <a:t>2020-06-16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829-8F20-4E14-B9CA-9FF6BF3F6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202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12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jpe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4" y="1774045"/>
            <a:ext cx="9927027" cy="2724432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zh-CN" altLang="en-US" sz="4800" dirty="0"/>
              <a:t>机械制造技术基础</a:t>
            </a:r>
            <a:br>
              <a:rPr lang="en-US" altLang="zh-CN" sz="4800" dirty="0"/>
            </a:br>
            <a:r>
              <a:rPr lang="zh-CN" altLang="en-US" sz="4800" dirty="0"/>
              <a:t>课程设计</a:t>
            </a:r>
          </a:p>
        </p:txBody>
      </p:sp>
    </p:spTree>
    <p:extLst>
      <p:ext uri="{BB962C8B-B14F-4D97-AF65-F5344CB8AC3E}">
        <p14:creationId xmlns:p14="http://schemas.microsoft.com/office/powerpoint/2010/main" val="39711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9946" y="138053"/>
            <a:ext cx="11232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/>
              <a:t>课程过程介绍</a:t>
            </a:r>
            <a:endParaRPr lang="en-US" altLang="zh-CN" sz="4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1E9D70-F875-44ED-B879-2AE9C72E3AC5}"/>
              </a:ext>
            </a:extLst>
          </p:cNvPr>
          <p:cNvSpPr txBox="1"/>
          <p:nvPr/>
        </p:nvSpPr>
        <p:spPr>
          <a:xfrm>
            <a:off x="289628" y="2738417"/>
            <a:ext cx="1717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⑴</a:t>
            </a:r>
            <a:r>
              <a:rPr lang="zh-CN" altLang="en-US" sz="1600" dirty="0"/>
              <a:t>题目：</a:t>
            </a:r>
            <a:r>
              <a:rPr lang="zh-CN" altLang="en-US" sz="1600" dirty="0">
                <a:solidFill>
                  <a:srgbClr val="FF0000"/>
                </a:solidFill>
              </a:rPr>
              <a:t>零件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algn="ctr"/>
            <a:r>
              <a:rPr lang="zh-CN" altLang="en-US" sz="1600" dirty="0"/>
              <a:t>每人一题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9C36AB4-D2A0-409E-B2E7-97C23C5519AB}"/>
              </a:ext>
            </a:extLst>
          </p:cNvPr>
          <p:cNvSpPr/>
          <p:nvPr/>
        </p:nvSpPr>
        <p:spPr>
          <a:xfrm>
            <a:off x="1971724" y="1838085"/>
            <a:ext cx="648000" cy="477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01FEB5E-A5A3-4716-ACF4-0B20CC2D9F1D}"/>
              </a:ext>
            </a:extLst>
          </p:cNvPr>
          <p:cNvSpPr/>
          <p:nvPr/>
        </p:nvSpPr>
        <p:spPr>
          <a:xfrm>
            <a:off x="4742323" y="1857826"/>
            <a:ext cx="648000" cy="477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4C89CD-FCFE-4B40-8E78-259B61D7F5BF}"/>
              </a:ext>
            </a:extLst>
          </p:cNvPr>
          <p:cNvSpPr txBox="1"/>
          <p:nvPr/>
        </p:nvSpPr>
        <p:spPr>
          <a:xfrm>
            <a:off x="2593894" y="2729423"/>
            <a:ext cx="212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⑵按照题目图纸</a:t>
            </a:r>
            <a:endParaRPr lang="en-US" altLang="zh-CN" sz="1600" dirty="0"/>
          </a:p>
          <a:p>
            <a:pPr algn="ctr"/>
            <a:r>
              <a:rPr lang="zh-CN" altLang="en-US" sz="1600" dirty="0"/>
              <a:t>建立零件的</a:t>
            </a:r>
            <a:r>
              <a:rPr lang="zh-CN" altLang="en-US" sz="1600" dirty="0">
                <a:solidFill>
                  <a:srgbClr val="FF0000"/>
                </a:solidFill>
              </a:rPr>
              <a:t>三维模型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F9CB9F-D4C1-49CE-88DE-962B72F71072}"/>
              </a:ext>
            </a:extLst>
          </p:cNvPr>
          <p:cNvSpPr txBox="1"/>
          <p:nvPr/>
        </p:nvSpPr>
        <p:spPr>
          <a:xfrm>
            <a:off x="5344964" y="2733917"/>
            <a:ext cx="175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⑶</a:t>
            </a:r>
            <a:r>
              <a:rPr lang="zh-CN" altLang="en-US" sz="1600" dirty="0">
                <a:solidFill>
                  <a:srgbClr val="FF0000"/>
                </a:solidFill>
              </a:rPr>
              <a:t>分析</a:t>
            </a:r>
            <a:r>
              <a:rPr lang="zh-CN" altLang="en-US" sz="1600" dirty="0"/>
              <a:t>零件加工</a:t>
            </a:r>
            <a:endParaRPr lang="en-US" altLang="zh-CN" sz="1600" dirty="0"/>
          </a:p>
          <a:p>
            <a:pPr algn="ctr"/>
            <a:r>
              <a:rPr lang="zh-CN" altLang="en-US" sz="1600" dirty="0"/>
              <a:t>尺寸及精度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57D6DEF-6803-4D8C-BF4D-75A3442E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81" y="1556765"/>
            <a:ext cx="1919223" cy="10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3A84FC-7793-42B5-A0CF-8F937C4A34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0" y="1560704"/>
            <a:ext cx="1450063" cy="108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7098546-C9B8-4A07-8EEC-5814FD0EB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151" y="1548981"/>
            <a:ext cx="1450100" cy="108000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182F7817-B1CB-4DC3-A812-82D31D156CDA}"/>
              </a:ext>
            </a:extLst>
          </p:cNvPr>
          <p:cNvSpPr/>
          <p:nvPr/>
        </p:nvSpPr>
        <p:spPr>
          <a:xfrm>
            <a:off x="9837089" y="1865610"/>
            <a:ext cx="648000" cy="477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AE2944-AA3F-4977-8B24-2A2531A4DE71}"/>
              </a:ext>
            </a:extLst>
          </p:cNvPr>
          <p:cNvSpPr txBox="1"/>
          <p:nvPr/>
        </p:nvSpPr>
        <p:spPr>
          <a:xfrm>
            <a:off x="10430792" y="2717357"/>
            <a:ext cx="161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⑸制定加工</a:t>
            </a:r>
            <a:endParaRPr lang="en-US" altLang="zh-CN" sz="1600" dirty="0"/>
          </a:p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工艺路线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905EE96E-3B45-4773-85C0-11EAFB7BDED2}"/>
              </a:ext>
            </a:extLst>
          </p:cNvPr>
          <p:cNvSpPr/>
          <p:nvPr/>
        </p:nvSpPr>
        <p:spPr>
          <a:xfrm>
            <a:off x="7042081" y="1851913"/>
            <a:ext cx="648000" cy="477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426EFC-02F7-45B9-9FCC-95110EE43A2E}"/>
              </a:ext>
            </a:extLst>
          </p:cNvPr>
          <p:cNvSpPr txBox="1"/>
          <p:nvPr/>
        </p:nvSpPr>
        <p:spPr>
          <a:xfrm>
            <a:off x="7947974" y="2738417"/>
            <a:ext cx="1572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⑷建立</a:t>
            </a:r>
            <a:r>
              <a:rPr lang="zh-CN" altLang="en-US" sz="1600" dirty="0">
                <a:solidFill>
                  <a:srgbClr val="FF0000"/>
                </a:solidFill>
              </a:rPr>
              <a:t>毛坯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algn="ctr"/>
            <a:r>
              <a:rPr lang="zh-CN" altLang="en-US" sz="1600" dirty="0"/>
              <a:t>三维模型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9CDC92-4E7A-4741-9E60-7F4552E0D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4139" y="1564549"/>
            <a:ext cx="1920000" cy="1080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7E54D45-81D9-4F8F-97D6-8B532F2DB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1115" y="1400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CCE716-A107-4B6B-9B02-D231F87C6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8039" y="1532527"/>
            <a:ext cx="1196229" cy="1080000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96846003-752A-4068-9F67-4FA6B4E679CB}"/>
              </a:ext>
            </a:extLst>
          </p:cNvPr>
          <p:cNvSpPr/>
          <p:nvPr/>
        </p:nvSpPr>
        <p:spPr>
          <a:xfrm>
            <a:off x="10983577" y="3226727"/>
            <a:ext cx="510043" cy="483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2A270A-9332-414C-80D5-B4A17B15CF8F}"/>
              </a:ext>
            </a:extLst>
          </p:cNvPr>
          <p:cNvSpPr txBox="1"/>
          <p:nvPr/>
        </p:nvSpPr>
        <p:spPr>
          <a:xfrm>
            <a:off x="10374809" y="5048893"/>
            <a:ext cx="161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⑹夹具设计</a:t>
            </a:r>
            <a:endParaRPr lang="en-US" altLang="zh-CN" sz="1600" dirty="0"/>
          </a:p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选择</a:t>
            </a:r>
            <a:r>
              <a:rPr lang="zh-CN" altLang="en-US" sz="1600" dirty="0"/>
              <a:t>一个工序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4025C8-7F5D-4645-8486-56D80253DB82}"/>
              </a:ext>
            </a:extLst>
          </p:cNvPr>
          <p:cNvSpPr txBox="1"/>
          <p:nvPr/>
        </p:nvSpPr>
        <p:spPr>
          <a:xfrm>
            <a:off x="8361438" y="5048893"/>
            <a:ext cx="161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⑺夹具设计</a:t>
            </a:r>
            <a:endParaRPr lang="en-US" altLang="zh-CN" sz="1600" dirty="0"/>
          </a:p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定位</a:t>
            </a:r>
            <a:r>
              <a:rPr lang="zh-CN" altLang="en-US" sz="1600" dirty="0"/>
              <a:t>方案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EEBABA-7AA9-47CC-BA5D-4B9CC575EE1C}"/>
              </a:ext>
            </a:extLst>
          </p:cNvPr>
          <p:cNvSpPr txBox="1"/>
          <p:nvPr/>
        </p:nvSpPr>
        <p:spPr>
          <a:xfrm>
            <a:off x="6373606" y="5048893"/>
            <a:ext cx="161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⑻夹具设计</a:t>
            </a:r>
            <a:endParaRPr lang="en-US" altLang="zh-CN" sz="1600" dirty="0"/>
          </a:p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夹紧</a:t>
            </a:r>
            <a:r>
              <a:rPr lang="zh-CN" altLang="en-US" sz="1600" dirty="0"/>
              <a:t>方案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69B2122-FFA4-44D0-A7DB-B7597CF01618}"/>
              </a:ext>
            </a:extLst>
          </p:cNvPr>
          <p:cNvSpPr txBox="1"/>
          <p:nvPr/>
        </p:nvSpPr>
        <p:spPr>
          <a:xfrm>
            <a:off x="4419377" y="5048893"/>
            <a:ext cx="161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⑼夹具设计</a:t>
            </a:r>
            <a:endParaRPr lang="en-US" altLang="zh-CN" sz="1600" dirty="0"/>
          </a:p>
          <a:p>
            <a:pPr algn="ctr"/>
            <a:r>
              <a:rPr lang="zh-CN" altLang="en-US" sz="1600" dirty="0"/>
              <a:t>夹紧点</a:t>
            </a:r>
            <a:r>
              <a:rPr lang="zh-CN" altLang="en-US" sz="1600" dirty="0">
                <a:solidFill>
                  <a:srgbClr val="FF0000"/>
                </a:solidFill>
              </a:rPr>
              <a:t>受力</a:t>
            </a:r>
            <a:r>
              <a:rPr lang="zh-CN" altLang="en-US" sz="1600" dirty="0"/>
              <a:t>分析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F11751E-FB97-4F6C-A8A2-8AFAD0AA3CCF}"/>
              </a:ext>
            </a:extLst>
          </p:cNvPr>
          <p:cNvSpPr txBox="1"/>
          <p:nvPr/>
        </p:nvSpPr>
        <p:spPr>
          <a:xfrm>
            <a:off x="2368109" y="5073025"/>
            <a:ext cx="161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⑽夹具设计</a:t>
            </a:r>
            <a:endParaRPr lang="en-US" altLang="zh-CN" sz="1600" dirty="0"/>
          </a:p>
          <a:p>
            <a:pPr algn="ctr"/>
            <a:r>
              <a:rPr lang="zh-CN" altLang="en-US" sz="1600" dirty="0"/>
              <a:t>夹具</a:t>
            </a:r>
            <a:r>
              <a:rPr lang="zh-CN" altLang="en-US" sz="1600" dirty="0">
                <a:solidFill>
                  <a:srgbClr val="FF0000"/>
                </a:solidFill>
              </a:rPr>
              <a:t>三维设计</a:t>
            </a:r>
          </a:p>
        </p:txBody>
      </p:sp>
      <p:sp>
        <p:nvSpPr>
          <p:cNvPr id="33" name="箭头: 左 32">
            <a:extLst>
              <a:ext uri="{FF2B5EF4-FFF2-40B4-BE49-F238E27FC236}">
                <a16:creationId xmlns:a16="http://schemas.microsoft.com/office/drawing/2014/main" id="{7AC02D2F-09FE-46DB-86D5-B5BF0CA40117}"/>
              </a:ext>
            </a:extLst>
          </p:cNvPr>
          <p:cNvSpPr/>
          <p:nvPr/>
        </p:nvSpPr>
        <p:spPr>
          <a:xfrm>
            <a:off x="1799049" y="4179168"/>
            <a:ext cx="516960" cy="4227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4816760-2C0A-448B-AE7D-E9C882C69EC8}"/>
              </a:ext>
            </a:extLst>
          </p:cNvPr>
          <p:cNvSpPr txBox="1"/>
          <p:nvPr/>
        </p:nvSpPr>
        <p:spPr>
          <a:xfrm>
            <a:off x="238726" y="5073025"/>
            <a:ext cx="1615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⑾夹具设计</a:t>
            </a:r>
            <a:endParaRPr lang="en-US" altLang="zh-CN" sz="1600" dirty="0"/>
          </a:p>
          <a:p>
            <a:pPr algn="ctr"/>
            <a:r>
              <a:rPr lang="zh-CN" altLang="en-US" sz="1600" dirty="0"/>
              <a:t>夹具</a:t>
            </a:r>
            <a:r>
              <a:rPr lang="zh-CN" altLang="en-US" sz="1600" dirty="0">
                <a:solidFill>
                  <a:srgbClr val="FF0000"/>
                </a:solidFill>
              </a:rPr>
              <a:t>装配零件图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40F2A118-D413-4AB1-B086-23E02986A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61BC8E87-6CE9-4851-A8FB-D216864C4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614481"/>
              </p:ext>
            </p:extLst>
          </p:nvPr>
        </p:nvGraphicFramePr>
        <p:xfrm>
          <a:off x="10544634" y="3837333"/>
          <a:ext cx="1279634" cy="10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BMP 图像" r:id="rId9" imgW="6762620" imgH="5703461" progId="Paint.Picture">
                  <p:embed/>
                </p:oleObj>
              </mc:Choice>
              <mc:Fallback>
                <p:oleObj name="BMP 图像" r:id="rId9" imgW="6762620" imgH="5703461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4634" y="3837333"/>
                        <a:ext cx="1279634" cy="108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图片 39">
            <a:extLst>
              <a:ext uri="{FF2B5EF4-FFF2-40B4-BE49-F238E27FC236}">
                <a16:creationId xmlns:a16="http://schemas.microsoft.com/office/drawing/2014/main" id="{85180593-3733-4D3F-8710-259003678A4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963" y="3864393"/>
            <a:ext cx="128094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C9CD020-81CD-49B9-9F6D-BD576A5A14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35" y="3870433"/>
            <a:ext cx="128094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43358D3-3516-4585-8B96-DAEE8208F5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361" y="3870433"/>
            <a:ext cx="1113908" cy="108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0210F8D-01A8-4CC3-9916-4511BE8F8B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5414" y="3864063"/>
            <a:ext cx="1478196" cy="108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C6BEB73-49A6-450E-94F6-814C45CFE6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0" y="3850537"/>
            <a:ext cx="1287809" cy="1080000"/>
          </a:xfrm>
          <a:prstGeom prst="rect">
            <a:avLst/>
          </a:prstGeom>
        </p:spPr>
      </p:pic>
      <p:sp>
        <p:nvSpPr>
          <p:cNvPr id="46" name="箭头: 左 45">
            <a:extLst>
              <a:ext uri="{FF2B5EF4-FFF2-40B4-BE49-F238E27FC236}">
                <a16:creationId xmlns:a16="http://schemas.microsoft.com/office/drawing/2014/main" id="{F11D3CD2-E8A7-4F82-B5E7-1BADFEB38A8F}"/>
              </a:ext>
            </a:extLst>
          </p:cNvPr>
          <p:cNvSpPr/>
          <p:nvPr/>
        </p:nvSpPr>
        <p:spPr>
          <a:xfrm>
            <a:off x="4017336" y="4179168"/>
            <a:ext cx="516960" cy="4227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左 48">
            <a:extLst>
              <a:ext uri="{FF2B5EF4-FFF2-40B4-BE49-F238E27FC236}">
                <a16:creationId xmlns:a16="http://schemas.microsoft.com/office/drawing/2014/main" id="{6C1BF3AD-5044-4E98-8A24-E4F61406C560}"/>
              </a:ext>
            </a:extLst>
          </p:cNvPr>
          <p:cNvSpPr/>
          <p:nvPr/>
        </p:nvSpPr>
        <p:spPr>
          <a:xfrm>
            <a:off x="5893959" y="4179933"/>
            <a:ext cx="516960" cy="4227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左 49">
            <a:extLst>
              <a:ext uri="{FF2B5EF4-FFF2-40B4-BE49-F238E27FC236}">
                <a16:creationId xmlns:a16="http://schemas.microsoft.com/office/drawing/2014/main" id="{D491D082-18DE-4360-897E-F3AF934B979E}"/>
              </a:ext>
            </a:extLst>
          </p:cNvPr>
          <p:cNvSpPr/>
          <p:nvPr/>
        </p:nvSpPr>
        <p:spPr>
          <a:xfrm>
            <a:off x="7891686" y="4179933"/>
            <a:ext cx="516960" cy="4227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左 52">
            <a:extLst>
              <a:ext uri="{FF2B5EF4-FFF2-40B4-BE49-F238E27FC236}">
                <a16:creationId xmlns:a16="http://schemas.microsoft.com/office/drawing/2014/main" id="{E9984F86-6D3A-4B6E-8449-D88C3740E372}"/>
              </a:ext>
            </a:extLst>
          </p:cNvPr>
          <p:cNvSpPr/>
          <p:nvPr/>
        </p:nvSpPr>
        <p:spPr>
          <a:xfrm>
            <a:off x="9927397" y="4199064"/>
            <a:ext cx="516960" cy="4227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直角上 54">
            <a:extLst>
              <a:ext uri="{FF2B5EF4-FFF2-40B4-BE49-F238E27FC236}">
                <a16:creationId xmlns:a16="http://schemas.microsoft.com/office/drawing/2014/main" id="{3CFD607A-667F-4399-8C86-0336C2688B80}"/>
              </a:ext>
            </a:extLst>
          </p:cNvPr>
          <p:cNvSpPr/>
          <p:nvPr/>
        </p:nvSpPr>
        <p:spPr>
          <a:xfrm rot="5400000">
            <a:off x="923471" y="5728064"/>
            <a:ext cx="611611" cy="58380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A928170-332A-45A4-9E4E-1742B035AC3D}"/>
              </a:ext>
            </a:extLst>
          </p:cNvPr>
          <p:cNvSpPr txBox="1"/>
          <p:nvPr/>
        </p:nvSpPr>
        <p:spPr>
          <a:xfrm>
            <a:off x="1521177" y="6094937"/>
            <a:ext cx="212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课程设计报告</a:t>
            </a:r>
          </a:p>
        </p:txBody>
      </p:sp>
    </p:spTree>
    <p:extLst>
      <p:ext uri="{BB962C8B-B14F-4D97-AF65-F5344CB8AC3E}">
        <p14:creationId xmlns:p14="http://schemas.microsoft.com/office/powerpoint/2010/main" val="297925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0376" y="436728"/>
            <a:ext cx="11232108" cy="6021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时间安排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共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周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建立题目零件的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CAD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，目的：识别零件，准备后续设计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分析零件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加工尺寸及精度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建立题目零件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的三维毛坯模型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制定零件的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加工工艺规程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确定夹具的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定位和夹紧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自行确定一道工序的夹具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夹具夹紧点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受力分析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夹具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CAD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结构设计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软件任选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夹具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装配图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零件图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绘制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软件任选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撰写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课程设计报告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，在原模版的基础上，主要包括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(4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加工工艺规程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夹具设计过程说明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夹具安装使用说明书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2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CF52BBC-FB89-483D-B268-10DD5AB2A735}"/>
              </a:ext>
            </a:extLst>
          </p:cNvPr>
          <p:cNvSpPr txBox="1"/>
          <p:nvPr/>
        </p:nvSpPr>
        <p:spPr>
          <a:xfrm>
            <a:off x="934065" y="737419"/>
            <a:ext cx="10028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铸造后加工第一步如何定位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以图形的方式逐步表达各工序，最后汇总成表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/>
              <a:t>定位时标出坐标及约束的坐标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835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94283" y="314794"/>
            <a:ext cx="10178321" cy="585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装配图和零件图绘制过程注意：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按照教师提供的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模板（图框）：装配图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，零件图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A4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装配图：双点划线画出题目零件，在装配图上描述出主要配合面的装配关系（需要配合面的公差等级）；注意零件的编号和名称，名称为中文 ；标准件标出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（国标）；在图中角落部位画出装配体的三维图形（轴测图）。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与装配图相配，需要零件图明细表（见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模板）。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零件图：所有非标准零件，图上需要包括标注尺寸及公差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粗糙度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形位公差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技术要求，零件材料要写出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（国标），成为完整的图纸；在图中角落部位画出零件的三维图形（轴测图） 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图中的线条按照模板，主要包括粗实线、细实线、中心线等等（见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模板），严格按照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的定义 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装配体（包括零件图明细表）、所有零件图画在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AutoCAD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文件中（见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模板） 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7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8334" y="742127"/>
            <a:ext cx="10178321" cy="4783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sz="3600" dirty="0">
                <a:latin typeface="+mn-ea"/>
              </a:rPr>
              <a:t>期末交付的材料</a:t>
            </a:r>
          </a:p>
          <a:p>
            <a:pPr marL="457200" lvl="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zh-CN" sz="2000" b="1" dirty="0">
                <a:latin typeface="+mn-ea"/>
              </a:rPr>
              <a:t>零件的三维模型文件（文件名：题目</a:t>
            </a:r>
            <a:r>
              <a:rPr lang="en-US" altLang="zh-CN" sz="2000" b="1" dirty="0">
                <a:latin typeface="+mn-ea"/>
              </a:rPr>
              <a:t>**_</a:t>
            </a:r>
            <a:r>
              <a:rPr lang="zh-CN" altLang="zh-CN" sz="2000" b="1" dirty="0">
                <a:latin typeface="+mn-ea"/>
              </a:rPr>
              <a:t>三维模型</a:t>
            </a:r>
            <a:r>
              <a:rPr lang="en-US" altLang="zh-CN" sz="2000" b="1" dirty="0">
                <a:latin typeface="+mn-ea"/>
              </a:rPr>
              <a:t>.*</a:t>
            </a:r>
            <a:r>
              <a:rPr lang="zh-CN" altLang="zh-CN" sz="2000" b="1" dirty="0">
                <a:latin typeface="+mn-ea"/>
              </a:rPr>
              <a:t>），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zh-CN" sz="2000" b="1" dirty="0">
                <a:latin typeface="+mn-ea"/>
              </a:rPr>
              <a:t>份</a:t>
            </a:r>
          </a:p>
          <a:p>
            <a:pPr marL="457200" lvl="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zh-CN" sz="2000" b="1" dirty="0">
                <a:latin typeface="+mn-ea"/>
              </a:rPr>
              <a:t>零件毛坯的三维模型文件（文件名：题目</a:t>
            </a:r>
            <a:r>
              <a:rPr lang="en-US" altLang="zh-CN" sz="2000" b="1" dirty="0">
                <a:latin typeface="+mn-ea"/>
              </a:rPr>
              <a:t>**_</a:t>
            </a:r>
            <a:r>
              <a:rPr lang="zh-CN" altLang="zh-CN" sz="2000" b="1" dirty="0">
                <a:latin typeface="+mn-ea"/>
              </a:rPr>
              <a:t>毛坯模型</a:t>
            </a:r>
            <a:r>
              <a:rPr lang="en-US" altLang="zh-CN" sz="2000" b="1" dirty="0">
                <a:latin typeface="+mn-ea"/>
              </a:rPr>
              <a:t>.*</a:t>
            </a:r>
            <a:r>
              <a:rPr lang="zh-CN" altLang="zh-CN" sz="2000" b="1" dirty="0">
                <a:latin typeface="+mn-ea"/>
              </a:rPr>
              <a:t>），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zh-CN" sz="2000" b="1" dirty="0">
                <a:latin typeface="+mn-ea"/>
              </a:rPr>
              <a:t>份</a:t>
            </a:r>
          </a:p>
          <a:p>
            <a:pPr marL="457200" lvl="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zh-CN" sz="2000" b="1" dirty="0">
                <a:latin typeface="+mn-ea"/>
              </a:rPr>
              <a:t>夹具的三维模型文件（文件名：题目</a:t>
            </a:r>
            <a:r>
              <a:rPr lang="en-US" altLang="zh-CN" sz="2000" b="1" dirty="0">
                <a:latin typeface="+mn-ea"/>
              </a:rPr>
              <a:t>**_</a:t>
            </a:r>
            <a:r>
              <a:rPr lang="zh-CN" altLang="zh-CN" sz="2000" b="1" dirty="0">
                <a:latin typeface="+mn-ea"/>
              </a:rPr>
              <a:t>夹具模型</a:t>
            </a:r>
            <a:r>
              <a:rPr lang="en-US" altLang="zh-CN" sz="2000" b="1" dirty="0">
                <a:latin typeface="+mn-ea"/>
              </a:rPr>
              <a:t>.*</a:t>
            </a:r>
            <a:r>
              <a:rPr lang="zh-CN" altLang="zh-CN" sz="2000" b="1" dirty="0">
                <a:latin typeface="+mn-ea"/>
              </a:rPr>
              <a:t>），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zh-CN" sz="2000" b="1" dirty="0">
                <a:latin typeface="+mn-ea"/>
              </a:rPr>
              <a:t>份</a:t>
            </a:r>
          </a:p>
          <a:p>
            <a:pPr marL="457200" lvl="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zh-CN" sz="2000" b="1" dirty="0">
                <a:latin typeface="+mn-ea"/>
              </a:rPr>
              <a:t>夹具装配图（</a:t>
            </a:r>
            <a:r>
              <a:rPr lang="en-US" altLang="zh-CN" sz="2000" b="1" dirty="0">
                <a:latin typeface="+mn-ea"/>
              </a:rPr>
              <a:t>PDF</a:t>
            </a:r>
            <a:r>
              <a:rPr lang="zh-CN" altLang="zh-CN" sz="2000" b="1" dirty="0">
                <a:latin typeface="+mn-ea"/>
              </a:rPr>
              <a:t>格式，文件名：题目</a:t>
            </a:r>
            <a:r>
              <a:rPr lang="en-US" altLang="zh-CN" sz="2000" b="1" dirty="0">
                <a:latin typeface="+mn-ea"/>
              </a:rPr>
              <a:t>**_</a:t>
            </a:r>
            <a:r>
              <a:rPr lang="zh-CN" altLang="zh-CN" sz="2000" b="1" dirty="0">
                <a:latin typeface="+mn-ea"/>
              </a:rPr>
              <a:t>夹具装配图</a:t>
            </a:r>
            <a:r>
              <a:rPr lang="en-US" altLang="zh-CN" sz="2000" b="1" dirty="0">
                <a:latin typeface="+mn-ea"/>
              </a:rPr>
              <a:t>.*</a:t>
            </a:r>
            <a:r>
              <a:rPr lang="zh-CN" altLang="zh-CN" sz="2000" b="1" dirty="0">
                <a:latin typeface="+mn-ea"/>
              </a:rPr>
              <a:t>），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zh-CN" sz="2000" b="1" dirty="0">
                <a:latin typeface="+mn-ea"/>
              </a:rPr>
              <a:t>份</a:t>
            </a:r>
          </a:p>
          <a:p>
            <a:pPr marL="457200" lvl="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zh-CN" sz="2000" b="1" dirty="0">
                <a:latin typeface="+mn-ea"/>
              </a:rPr>
              <a:t>夹具零件图（</a:t>
            </a:r>
            <a:r>
              <a:rPr lang="en-US" altLang="zh-CN" sz="2000" b="1" dirty="0">
                <a:latin typeface="+mn-ea"/>
              </a:rPr>
              <a:t>PDF</a:t>
            </a:r>
            <a:r>
              <a:rPr lang="zh-CN" altLang="zh-CN" sz="2000" b="1" dirty="0">
                <a:latin typeface="+mn-ea"/>
              </a:rPr>
              <a:t>格式，文件名：题目</a:t>
            </a:r>
            <a:r>
              <a:rPr lang="en-US" altLang="zh-CN" sz="2000" b="1" dirty="0">
                <a:latin typeface="+mn-ea"/>
              </a:rPr>
              <a:t>**_</a:t>
            </a:r>
            <a:r>
              <a:rPr lang="zh-CN" altLang="zh-CN" sz="2000" b="1" dirty="0">
                <a:latin typeface="+mn-ea"/>
              </a:rPr>
              <a:t>夹具零件图</a:t>
            </a:r>
            <a:r>
              <a:rPr lang="en-US" altLang="zh-CN" sz="2000" b="1" dirty="0">
                <a:latin typeface="+mn-ea"/>
              </a:rPr>
              <a:t>.*</a:t>
            </a:r>
            <a:r>
              <a:rPr lang="zh-CN" altLang="zh-CN" sz="2000" b="1" dirty="0">
                <a:latin typeface="+mn-ea"/>
              </a:rPr>
              <a:t>），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zh-CN" sz="2000" b="1" dirty="0">
                <a:latin typeface="+mn-ea"/>
              </a:rPr>
              <a:t>份，若干页</a:t>
            </a:r>
          </a:p>
          <a:p>
            <a:pPr marL="457200" lvl="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zh-CN" sz="2000" b="1" dirty="0">
                <a:latin typeface="+mn-ea"/>
              </a:rPr>
              <a:t>课程设计报告（</a:t>
            </a:r>
            <a:r>
              <a:rPr lang="en-US" altLang="zh-CN" sz="2000" b="1" dirty="0">
                <a:latin typeface="+mn-ea"/>
              </a:rPr>
              <a:t>PDF</a:t>
            </a:r>
            <a:r>
              <a:rPr lang="zh-CN" altLang="zh-CN" sz="2000" b="1" dirty="0">
                <a:latin typeface="+mn-ea"/>
              </a:rPr>
              <a:t>格式，文件名：题目</a:t>
            </a:r>
            <a:r>
              <a:rPr lang="en-US" altLang="zh-CN" sz="2000" b="1" dirty="0">
                <a:latin typeface="+mn-ea"/>
              </a:rPr>
              <a:t>**_</a:t>
            </a:r>
            <a:r>
              <a:rPr lang="zh-CN" altLang="zh-CN" sz="2000" b="1" dirty="0">
                <a:latin typeface="+mn-ea"/>
              </a:rPr>
              <a:t>课程设计报告</a:t>
            </a:r>
            <a:r>
              <a:rPr lang="en-US" altLang="zh-CN" sz="2000" b="1" dirty="0">
                <a:latin typeface="+mn-ea"/>
              </a:rPr>
              <a:t>.*</a:t>
            </a:r>
            <a:r>
              <a:rPr lang="zh-CN" altLang="zh-CN" sz="2000" b="1" dirty="0">
                <a:latin typeface="+mn-ea"/>
              </a:rPr>
              <a:t>），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zh-CN" sz="2000" b="1" dirty="0">
                <a:latin typeface="+mn-ea"/>
              </a:rPr>
              <a:t>份</a:t>
            </a:r>
          </a:p>
        </p:txBody>
      </p:sp>
    </p:spTree>
    <p:extLst>
      <p:ext uri="{BB962C8B-B14F-4D97-AF65-F5344CB8AC3E}">
        <p14:creationId xmlns:p14="http://schemas.microsoft.com/office/powerpoint/2010/main" val="2616279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3312</TotalTime>
  <Words>559</Words>
  <Application>Microsoft Office PowerPoint</Application>
  <PresentationFormat>宽屏</PresentationFormat>
  <Paragraphs>57</Paragraphs>
  <Slides>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等线</vt:lpstr>
      <vt:lpstr>黑体</vt:lpstr>
      <vt:lpstr>宋体</vt:lpstr>
      <vt:lpstr>Arial</vt:lpstr>
      <vt:lpstr>Century Gothic</vt:lpstr>
      <vt:lpstr>Times New Roman</vt:lpstr>
      <vt:lpstr>Wingdings</vt:lpstr>
      <vt:lpstr>Wingdings 3</vt:lpstr>
      <vt:lpstr>离子</vt:lpstr>
      <vt:lpstr>BMP 图像</vt:lpstr>
      <vt:lpstr>机械制造技术基础 课程设计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LIUXIAODONG</dc:creator>
  <cp:lastModifiedBy>liu XIAODONG</cp:lastModifiedBy>
  <cp:revision>174</cp:revision>
  <cp:lastPrinted>2020-02-29T05:48:03Z</cp:lastPrinted>
  <dcterms:created xsi:type="dcterms:W3CDTF">2017-02-27T02:31:39Z</dcterms:created>
  <dcterms:modified xsi:type="dcterms:W3CDTF">2020-06-16T02:36:57Z</dcterms:modified>
</cp:coreProperties>
</file>